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handoutMasterIdLst>
    <p:handoutMasterId r:id="rId6"/>
  </p:handoutMasterIdLst>
  <p:sldIdLst>
    <p:sldId id="373" r:id="rId2"/>
    <p:sldId id="374" r:id="rId3"/>
    <p:sldId id="375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E3FDE45-AF77-4B5C-9715-49D594BDF05E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6667" autoAdjust="0"/>
  </p:normalViewPr>
  <p:slideViewPr>
    <p:cSldViewPr showGuides="1">
      <p:cViewPr varScale="1">
        <p:scale>
          <a:sx n="113" d="100"/>
          <a:sy n="113" d="100"/>
        </p:scale>
        <p:origin x="4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52B97DA8-8E6C-4064-8555-1AB8580FC55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03A4DB5-C154-4FD3-A336-A980009B150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144539-BE40-4D76-BE24-73DA343E3F8A}" type="datetimeFigureOut">
              <a:rPr lang="de-DE" smtClean="0"/>
              <a:t>11.10.2023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C913036-6DEF-43C7-9422-9C904683CF2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55D172E-3B7F-4B35-8E38-6D92867A5B0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E627C-7C34-4443-AA3A-CB9806E781B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188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2.jp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EB229A-CF15-496D-915A-3C3AC47BA8F3}" type="datetimeFigureOut">
              <a:rPr lang="de-DE" smtClean="0"/>
              <a:t>11.10.2023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FFE915-6F63-475F-AEF3-292EDAD54A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5214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ihandform: Form 10">
            <a:extLst>
              <a:ext uri="{FF2B5EF4-FFF2-40B4-BE49-F238E27FC236}">
                <a16:creationId xmlns:a16="http://schemas.microsoft.com/office/drawing/2014/main" id="{F3AA6084-5A17-4DF0-99FA-9B12FE16AC92}"/>
              </a:ext>
            </a:extLst>
          </p:cNvPr>
          <p:cNvSpPr/>
          <p:nvPr userDrawn="1"/>
        </p:nvSpPr>
        <p:spPr>
          <a:xfrm>
            <a:off x="4770534" y="2024845"/>
            <a:ext cx="7421467" cy="4833157"/>
          </a:xfrm>
          <a:custGeom>
            <a:avLst/>
            <a:gdLst>
              <a:gd name="connsiteX0" fmla="*/ 7411942 w 7421467"/>
              <a:gd name="connsiteY0" fmla="*/ 0 h 4833157"/>
              <a:gd name="connsiteX1" fmla="*/ 7421467 w 7421467"/>
              <a:gd name="connsiteY1" fmla="*/ 241 h 4833157"/>
              <a:gd name="connsiteX2" fmla="*/ 7421467 w 7421467"/>
              <a:gd name="connsiteY2" fmla="*/ 4833157 h 4833157"/>
              <a:gd name="connsiteX3" fmla="*/ 0 w 7421467"/>
              <a:gd name="connsiteY3" fmla="*/ 4833157 h 4833157"/>
              <a:gd name="connsiteX4" fmla="*/ 110690 w 7421467"/>
              <a:gd name="connsiteY4" fmla="*/ 4588316 h 4833157"/>
              <a:gd name="connsiteX5" fmla="*/ 7411942 w 7421467"/>
              <a:gd name="connsiteY5" fmla="*/ 0 h 4833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21467" h="4833157">
                <a:moveTo>
                  <a:pt x="7411942" y="0"/>
                </a:moveTo>
                <a:lnTo>
                  <a:pt x="7421467" y="241"/>
                </a:lnTo>
                <a:lnTo>
                  <a:pt x="7421467" y="4833157"/>
                </a:lnTo>
                <a:lnTo>
                  <a:pt x="0" y="4833157"/>
                </a:lnTo>
                <a:lnTo>
                  <a:pt x="110690" y="4588316"/>
                </a:lnTo>
                <a:cubicBezTo>
                  <a:pt x="1418845" y="1873453"/>
                  <a:pt x="4196610" y="0"/>
                  <a:pt x="741194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10000"/>
              </a:lnSpc>
            </a:pPr>
            <a:endParaRPr lang="de-DE" sz="1700" spc="30" dirty="0" err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3373" y="2295098"/>
            <a:ext cx="7992888" cy="1469814"/>
          </a:xfrm>
        </p:spPr>
        <p:txBody>
          <a:bodyPr anchor="t"/>
          <a:lstStyle>
            <a:lvl1pPr algn="l">
              <a:spcBef>
                <a:spcPts val="0"/>
              </a:spcBef>
              <a:spcAft>
                <a:spcPts val="0"/>
              </a:spcAft>
              <a:defRPr sz="4400" spc="8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3373" y="3915278"/>
            <a:ext cx="6433129" cy="929754"/>
          </a:xfrm>
        </p:spPr>
        <p:txBody>
          <a:bodyPr/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24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5F13FFA-4861-486F-A58D-D9EB08D64F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3374" y="5013177"/>
            <a:ext cx="4968550" cy="11526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BD6141A-43A8-45D6-B5D6-DB3F5A242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302" y="466757"/>
            <a:ext cx="1772132" cy="115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054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300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Bil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DBC08468-0CA3-47F9-BB7C-6D01CE3C799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70535" y="2024846"/>
            <a:ext cx="7421466" cy="4833155"/>
          </a:xfrm>
          <a:custGeom>
            <a:avLst/>
            <a:gdLst>
              <a:gd name="connsiteX0" fmla="*/ 7411941 w 7421466"/>
              <a:gd name="connsiteY0" fmla="*/ 0 h 4833155"/>
              <a:gd name="connsiteX1" fmla="*/ 7421466 w 7421466"/>
              <a:gd name="connsiteY1" fmla="*/ 241 h 4833155"/>
              <a:gd name="connsiteX2" fmla="*/ 7421466 w 7421466"/>
              <a:gd name="connsiteY2" fmla="*/ 4833155 h 4833155"/>
              <a:gd name="connsiteX3" fmla="*/ 0 w 7421466"/>
              <a:gd name="connsiteY3" fmla="*/ 4833155 h 4833155"/>
              <a:gd name="connsiteX4" fmla="*/ 110689 w 7421466"/>
              <a:gd name="connsiteY4" fmla="*/ 4588316 h 4833155"/>
              <a:gd name="connsiteX5" fmla="*/ 7411941 w 7421466"/>
              <a:gd name="connsiteY5" fmla="*/ 0 h 4833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21466" h="4833155">
                <a:moveTo>
                  <a:pt x="7411941" y="0"/>
                </a:moveTo>
                <a:lnTo>
                  <a:pt x="7421466" y="241"/>
                </a:lnTo>
                <a:lnTo>
                  <a:pt x="7421466" y="4833155"/>
                </a:lnTo>
                <a:lnTo>
                  <a:pt x="0" y="4833155"/>
                </a:lnTo>
                <a:lnTo>
                  <a:pt x="110689" y="4588316"/>
                </a:lnTo>
                <a:cubicBezTo>
                  <a:pt x="1418844" y="1873453"/>
                  <a:pt x="4196609" y="0"/>
                  <a:pt x="741194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3373" y="2295098"/>
            <a:ext cx="7992888" cy="1469814"/>
          </a:xfrm>
        </p:spPr>
        <p:txBody>
          <a:bodyPr anchor="t"/>
          <a:lstStyle>
            <a:lvl1pPr algn="l">
              <a:spcBef>
                <a:spcPts val="0"/>
              </a:spcBef>
              <a:spcAft>
                <a:spcPts val="0"/>
              </a:spcAft>
              <a:defRPr sz="4400" spc="8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3373" y="3915278"/>
            <a:ext cx="6433129" cy="929754"/>
          </a:xfrm>
        </p:spPr>
        <p:txBody>
          <a:bodyPr/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24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5F13FFA-4861-486F-A58D-D9EB08D64F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3374" y="5013177"/>
            <a:ext cx="4968550" cy="11526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BD6141A-43A8-45D6-B5D6-DB3F5A242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302" y="466757"/>
            <a:ext cx="1772132" cy="115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822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98520-7902-D69B-7CFF-9327EECA3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1504" y="260648"/>
            <a:ext cx="10225136" cy="504056"/>
          </a:xfrm>
        </p:spPr>
        <p:txBody>
          <a:bodyPr/>
          <a:lstStyle>
            <a:lvl1pPr>
              <a:defRPr sz="3200" spc="8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platzhalter 6">
            <a:extLst>
              <a:ext uri="{FF2B5EF4-FFF2-40B4-BE49-F238E27FC236}">
                <a16:creationId xmlns:a16="http://schemas.microsoft.com/office/drawing/2014/main" id="{1502FD57-93B4-3D5D-DDAA-E0C811C9739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31504" y="1196752"/>
            <a:ext cx="10225136" cy="5040560"/>
          </a:xfrm>
        </p:spPr>
        <p:txBody>
          <a:bodyPr/>
          <a:lstStyle>
            <a:lvl1pPr marL="0" indent="0"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64545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3750" y="1268760"/>
            <a:ext cx="8604250" cy="1476164"/>
          </a:xfrm>
        </p:spPr>
        <p:txBody>
          <a:bodyPr/>
          <a:lstStyle>
            <a:lvl1pPr>
              <a:defRPr sz="4400" spc="8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660CC760-EBF5-4E69-B01B-A0CE7B6B93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063750" y="2881610"/>
            <a:ext cx="8604250" cy="1231466"/>
          </a:xfrm>
        </p:spPr>
        <p:txBody>
          <a:bodyPr/>
          <a:lstStyle>
            <a:lvl1pPr marL="0" indent="0"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2957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3751" y="812824"/>
            <a:ext cx="8604250" cy="558010"/>
          </a:xfrm>
        </p:spPr>
        <p:txBody>
          <a:bodyPr/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Bildplatzhalter 7">
            <a:extLst>
              <a:ext uri="{FF2B5EF4-FFF2-40B4-BE49-F238E27FC236}">
                <a16:creationId xmlns:a16="http://schemas.microsoft.com/office/drawing/2014/main" id="{AAA3DF5A-AAAE-4747-B95D-44DDC7CBEB3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063750" y="1484784"/>
            <a:ext cx="10128251" cy="4176464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981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811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63750" y="1557338"/>
            <a:ext cx="4104000" cy="46085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4052" y="1557338"/>
            <a:ext cx="4103949" cy="4608513"/>
          </a:xfrm>
        </p:spPr>
        <p:txBody>
          <a:bodyPr/>
          <a:lstStyle>
            <a:lvl1pPr>
              <a:defRPr spc="30" baseline="0"/>
            </a:lvl1pPr>
            <a:lvl2pPr>
              <a:defRPr spc="30" baseline="0"/>
            </a:lvl2pPr>
            <a:lvl3pPr>
              <a:defRPr spc="30" baseline="0"/>
            </a:lvl3pPr>
            <a:lvl4pPr>
              <a:defRPr spc="30" baseline="0"/>
            </a:lvl4pPr>
            <a:lvl5pPr>
              <a:defRPr spc="3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492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halt und Bild (brei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63750" y="1557338"/>
            <a:ext cx="4284278" cy="46085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Bildplatzhalter 7">
            <a:extLst>
              <a:ext uri="{FF2B5EF4-FFF2-40B4-BE49-F238E27FC236}">
                <a16:creationId xmlns:a16="http://schemas.microsoft.com/office/drawing/2014/main" id="{5CA90898-2F68-4C13-9E2E-E02AF4DD76F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00057" y="1557336"/>
            <a:ext cx="5591944" cy="3707868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4637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hal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63750" y="1557338"/>
            <a:ext cx="5832450" cy="46085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8448A72F-7758-4846-BF2E-9F2F2C0FDEA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20236" y="0"/>
            <a:ext cx="3971764" cy="6021288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BB88B8F-7465-465A-92A9-85A1AB072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2921" y="938374"/>
            <a:ext cx="5832450" cy="438398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2726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C9E07F4F-6376-4EE4-AB3E-76EA17C18ECD}"/>
              </a:ext>
            </a:extLst>
          </p:cNvPr>
          <p:cNvSpPr/>
          <p:nvPr userDrawn="1"/>
        </p:nvSpPr>
        <p:spPr>
          <a:xfrm>
            <a:off x="0" y="0"/>
            <a:ext cx="145097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10000"/>
              </a:lnSpc>
            </a:pPr>
            <a:endParaRPr lang="de-DE" sz="1700" spc="30" dirty="0" err="1"/>
          </a:p>
        </p:txBody>
      </p:sp>
      <p:sp>
        <p:nvSpPr>
          <p:cNvPr id="15" name="Freihandform: Form 14">
            <a:extLst>
              <a:ext uri="{FF2B5EF4-FFF2-40B4-BE49-F238E27FC236}">
                <a16:creationId xmlns:a16="http://schemas.microsoft.com/office/drawing/2014/main" id="{172AF8F0-8DAD-4538-BC1D-E3B87187CF41}"/>
              </a:ext>
            </a:extLst>
          </p:cNvPr>
          <p:cNvSpPr/>
          <p:nvPr userDrawn="1"/>
        </p:nvSpPr>
        <p:spPr>
          <a:xfrm>
            <a:off x="0" y="2977768"/>
            <a:ext cx="1450975" cy="3880232"/>
          </a:xfrm>
          <a:custGeom>
            <a:avLst/>
            <a:gdLst>
              <a:gd name="connsiteX0" fmla="*/ 1450975 w 1450975"/>
              <a:gd name="connsiteY0" fmla="*/ 0 h 3880232"/>
              <a:gd name="connsiteX1" fmla="*/ 1450975 w 1450975"/>
              <a:gd name="connsiteY1" fmla="*/ 3880232 h 3880232"/>
              <a:gd name="connsiteX2" fmla="*/ 0 w 1450975"/>
              <a:gd name="connsiteY2" fmla="*/ 3880232 h 3880232"/>
              <a:gd name="connsiteX3" fmla="*/ 0 w 1450975"/>
              <a:gd name="connsiteY3" fmla="*/ 982332 h 3880232"/>
              <a:gd name="connsiteX4" fmla="*/ 80748 w 1450975"/>
              <a:gd name="connsiteY4" fmla="*/ 912387 h 3880232"/>
              <a:gd name="connsiteX5" fmla="*/ 1372159 w 1450975"/>
              <a:gd name="connsiteY5" fmla="*/ 40367 h 3880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0975" h="3880232">
                <a:moveTo>
                  <a:pt x="1450975" y="0"/>
                </a:moveTo>
                <a:lnTo>
                  <a:pt x="1450975" y="3880232"/>
                </a:lnTo>
                <a:lnTo>
                  <a:pt x="0" y="3880232"/>
                </a:lnTo>
                <a:lnTo>
                  <a:pt x="0" y="982332"/>
                </a:lnTo>
                <a:lnTo>
                  <a:pt x="80748" y="912387"/>
                </a:lnTo>
                <a:cubicBezTo>
                  <a:pt x="480793" y="582240"/>
                  <a:pt x="913073" y="289757"/>
                  <a:pt x="1372159" y="4036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10000"/>
              </a:lnSpc>
            </a:pPr>
            <a:endParaRPr lang="de-DE" sz="1700" spc="30" dirty="0" err="1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63552" y="221839"/>
            <a:ext cx="8605080" cy="4383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3749" y="918522"/>
            <a:ext cx="8604251" cy="46085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D872A42-BB1C-49BB-A53E-DC69F0F431DE}"/>
              </a:ext>
            </a:extLst>
          </p:cNvPr>
          <p:cNvSpPr/>
          <p:nvPr userDrawn="1"/>
        </p:nvSpPr>
        <p:spPr>
          <a:xfrm>
            <a:off x="299357" y="6302177"/>
            <a:ext cx="1044116" cy="151159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>
              <a:lnSpc>
                <a:spcPts val="1200"/>
              </a:lnSpc>
            </a:pPr>
            <a:r>
              <a:rPr lang="de-DE" sz="900" b="1" spc="20" baseline="0" dirty="0">
                <a:solidFill>
                  <a:schemeClr val="bg1"/>
                </a:solidFill>
              </a:rPr>
              <a:t>Slide </a:t>
            </a:r>
            <a:fld id="{B68CA67E-C928-4610-8613-D29F25DDB709}" type="slidenum">
              <a:rPr lang="de-DE" sz="900" b="1" spc="20" baseline="0" smtClean="0">
                <a:solidFill>
                  <a:schemeClr val="bg1"/>
                </a:solidFill>
              </a:rPr>
              <a:t>‹Nr.›</a:t>
            </a:fld>
            <a:r>
              <a:rPr lang="de-DE" sz="900" b="1" spc="20" baseline="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39396C9F-CB52-4AE4-A123-8AA538C7CCC4}"/>
              </a:ext>
            </a:extLst>
          </p:cNvPr>
          <p:cNvSpPr/>
          <p:nvPr userDrawn="1"/>
        </p:nvSpPr>
        <p:spPr>
          <a:xfrm>
            <a:off x="1559496" y="6608801"/>
            <a:ext cx="8604448" cy="207616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>
              <a:lnSpc>
                <a:spcPts val="1200"/>
              </a:lnSpc>
            </a:pPr>
            <a:endParaRPr lang="de-DE" sz="900" b="0" spc="20" baseline="0" dirty="0">
              <a:solidFill>
                <a:schemeClr val="tx2"/>
              </a:solidFill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A40C3931-080E-49C4-BBA5-6BE341C11BF2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94" y="299033"/>
            <a:ext cx="911476" cy="591546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4ACEC744-5975-4C66-8B94-18F60448BD0F}"/>
              </a:ext>
            </a:extLst>
          </p:cNvPr>
          <p:cNvSpPr/>
          <p:nvPr userDrawn="1"/>
        </p:nvSpPr>
        <p:spPr>
          <a:xfrm>
            <a:off x="299357" y="6459686"/>
            <a:ext cx="900411" cy="20761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>
              <a:lnSpc>
                <a:spcPts val="1200"/>
              </a:lnSpc>
            </a:pPr>
            <a:fld id="{9DA6B11C-08A4-4714-94B2-B07C9C1922F9}" type="datetime1">
              <a:rPr lang="de-DE" sz="900" b="0" spc="20" baseline="0" smtClean="0">
                <a:solidFill>
                  <a:schemeClr val="bg1"/>
                </a:solidFill>
              </a:rPr>
              <a:t>11.10.2023</a:t>
            </a:fld>
            <a:endParaRPr lang="de-DE" sz="900" b="0" spc="20" baseline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7547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1" r:id="rId2"/>
    <p:sldLayoutId id="2147483667" r:id="rId3"/>
    <p:sldLayoutId id="2147483670" r:id="rId4"/>
    <p:sldLayoutId id="2147483669" r:id="rId5"/>
    <p:sldLayoutId id="2147483662" r:id="rId6"/>
    <p:sldLayoutId id="2147483664" r:id="rId7"/>
    <p:sldLayoutId id="2147483672" r:id="rId8"/>
    <p:sldLayoutId id="2147483668" r:id="rId9"/>
    <p:sldLayoutId id="2147483666" r:id="rId1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kern="1200" spc="5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5425" indent="-225425" algn="l" defTabSz="914400" rtl="0" eaLnBrk="1" latinLnBrk="0" hangingPunct="1">
        <a:lnSpc>
          <a:spcPct val="11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‒"/>
        <a:defRPr sz="18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628650" indent="-177800" algn="l" defTabSz="914400" rtl="0" eaLnBrk="1" latinLnBrk="0" hangingPunct="1">
        <a:lnSpc>
          <a:spcPct val="11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‒"/>
        <a:defRPr sz="18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079500" indent="-184150" algn="l" defTabSz="914400" rtl="0" eaLnBrk="1" latinLnBrk="0" hangingPunct="1">
        <a:lnSpc>
          <a:spcPct val="11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‒"/>
        <a:defRPr sz="18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524000" indent="-177800" algn="l" defTabSz="914400" rtl="0" eaLnBrk="1" latinLnBrk="0" hangingPunct="1">
        <a:lnSpc>
          <a:spcPct val="11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‒"/>
        <a:defRPr sz="18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1974850" indent="-177800" algn="l" defTabSz="628650" rtl="0" eaLnBrk="1" latinLnBrk="0" hangingPunct="1">
        <a:lnSpc>
          <a:spcPct val="11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‒"/>
        <a:defRPr sz="18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300" userDrawn="1">
          <p15:clr>
            <a:srgbClr val="F26B43"/>
          </p15:clr>
        </p15:guide>
        <p15:guide id="2" pos="6720" userDrawn="1">
          <p15:clr>
            <a:srgbClr val="F26B43"/>
          </p15:clr>
        </p15:guide>
        <p15:guide id="3" orient="horz" pos="981" userDrawn="1">
          <p15:clr>
            <a:srgbClr val="F26B43"/>
          </p15:clr>
        </p15:guide>
        <p15:guide id="4" orient="horz" pos="3884" userDrawn="1">
          <p15:clr>
            <a:srgbClr val="F26B43"/>
          </p15:clr>
        </p15:guide>
        <p15:guide id="5" pos="91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C5B378-A232-6B4C-04FB-810A791E6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1504" y="260648"/>
            <a:ext cx="10560496" cy="504056"/>
          </a:xfrm>
        </p:spPr>
        <p:txBody>
          <a:bodyPr/>
          <a:lstStyle/>
          <a:p>
            <a:r>
              <a:rPr lang="en-US" b="0" i="0" dirty="0">
                <a:effectLst/>
                <a:latin typeface="Calibri" panose="020F0502020204030204" pitchFamily="34" charset="0"/>
              </a:rPr>
              <a:t>Ear-EEG compares well to MEG in recording auditory ERPs?</a:t>
            </a:r>
            <a:endParaRPr lang="de-DE" dirty="0"/>
          </a:p>
        </p:txBody>
      </p:sp>
      <p:pic>
        <p:nvPicPr>
          <p:cNvPr id="4" name="Picture 18" descr="A person with a stethoscope around the neck&#10;&#10;Description automatically generated with medium confidence">
            <a:extLst>
              <a:ext uri="{FF2B5EF4-FFF2-40B4-BE49-F238E27FC236}">
                <a16:creationId xmlns:a16="http://schemas.microsoft.com/office/drawing/2014/main" id="{1AC10463-CA9F-2B86-47DE-5F33B9E1AF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7" t="14449" r="5811"/>
          <a:stretch/>
        </p:blipFill>
        <p:spPr>
          <a:xfrm>
            <a:off x="5731485" y="2390876"/>
            <a:ext cx="2523693" cy="407510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46B0A1B5-6188-ED47-5839-A9EE5BC3EB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44" t="22331" b="9650"/>
          <a:stretch/>
        </p:blipFill>
        <p:spPr>
          <a:xfrm rot="5400000">
            <a:off x="8247885" y="3079967"/>
            <a:ext cx="3933541" cy="325990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E98CA302-4A22-0B6C-3E8E-7477F8DA45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89" t="47606" r="27228"/>
          <a:stretch/>
        </p:blipFill>
        <p:spPr>
          <a:xfrm rot="3447256">
            <a:off x="9577731" y="1482138"/>
            <a:ext cx="1601203" cy="1374309"/>
          </a:xfrm>
          <a:prstGeom prst="rect">
            <a:avLst/>
          </a:prstGeom>
          <a:ln w="76200" cap="sq">
            <a:solidFill>
              <a:srgbClr val="FF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 descr="https://uol.de/f/6/_processed_/8/2/csm_ceegridv3_b15bc96022.png">
            <a:extLst>
              <a:ext uri="{FF2B5EF4-FFF2-40B4-BE49-F238E27FC236}">
                <a16:creationId xmlns:a16="http://schemas.microsoft.com/office/drawing/2014/main" id="{DC822894-B9B1-558A-6A3D-4F02291270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1209" y="996192"/>
            <a:ext cx="2384243" cy="1088804"/>
          </a:xfrm>
          <a:prstGeom prst="rect">
            <a:avLst/>
          </a:prstGeom>
          <a:noFill/>
          <a:ln w="762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D29FF3C-096D-B5DD-281F-00710B1EADD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0" t="12250" r="19870" b="13987"/>
          <a:stretch/>
        </p:blipFill>
        <p:spPr>
          <a:xfrm rot="5400000">
            <a:off x="852316" y="1568184"/>
            <a:ext cx="5518816" cy="39604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66841F20-0AC5-F80A-4BC7-1B1D090441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878"/>
          <a:stretch/>
        </p:blipFill>
        <p:spPr bwMode="auto">
          <a:xfrm>
            <a:off x="326508" y="996192"/>
            <a:ext cx="2191462" cy="25860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7959F16A-FFEF-9A60-D268-4AE7C1E4271F}"/>
              </a:ext>
            </a:extLst>
          </p:cNvPr>
          <p:cNvSpPr/>
          <p:nvPr/>
        </p:nvSpPr>
        <p:spPr>
          <a:xfrm>
            <a:off x="7032105" y="2622364"/>
            <a:ext cx="1217360" cy="161327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F34FF2-F848-267D-17B2-59FC7E56DEF4}"/>
              </a:ext>
            </a:extLst>
          </p:cNvPr>
          <p:cNvSpPr/>
          <p:nvPr/>
        </p:nvSpPr>
        <p:spPr>
          <a:xfrm rot="19668054">
            <a:off x="10714911" y="2942368"/>
            <a:ext cx="889827" cy="97326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279C55F9-D9EA-0122-0FB7-DBA7A886AA20}"/>
              </a:ext>
            </a:extLst>
          </p:cNvPr>
          <p:cNvSpPr txBox="1"/>
          <p:nvPr/>
        </p:nvSpPr>
        <p:spPr>
          <a:xfrm>
            <a:off x="8448394" y="622036"/>
            <a:ext cx="4151271" cy="285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200" spc="3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Till Habersetzer, Martin </a:t>
            </a:r>
            <a:r>
              <a:rPr lang="de-DE" sz="1200" spc="30" dirty="0" err="1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Bleichner</a:t>
            </a:r>
            <a:r>
              <a:rPr lang="de-DE" sz="1200" spc="3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Andreas Spiegler</a:t>
            </a:r>
          </a:p>
        </p:txBody>
      </p:sp>
    </p:spTree>
    <p:extLst>
      <p:ext uri="{BB962C8B-B14F-4D97-AF65-F5344CB8AC3E}">
        <p14:creationId xmlns:p14="http://schemas.microsoft.com/office/powerpoint/2010/main" val="2006951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C438BB-641D-E645-592D-BC202B55C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1504" y="260648"/>
            <a:ext cx="10560496" cy="504056"/>
          </a:xfrm>
        </p:spPr>
        <p:txBody>
          <a:bodyPr/>
          <a:lstStyle/>
          <a:p>
            <a:r>
              <a:rPr lang="en-US" b="0" i="0" dirty="0">
                <a:effectLst/>
                <a:latin typeface="Calibri" panose="020F0502020204030204" pitchFamily="34" charset="0"/>
              </a:rPr>
              <a:t>Ear-EEG compares well to MEG in recording auditory ERPs?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6933F0A-EDDA-A94B-5B2A-BE0C55432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504" y="764704"/>
            <a:ext cx="4320480" cy="106168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5065CCF6-B2D5-48E8-9D7F-A5E4F2405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14" y="2356344"/>
            <a:ext cx="8639578" cy="3266744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5946656-DE1C-717B-0C94-E5F46B21D4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4850" y="1124744"/>
            <a:ext cx="3065806" cy="547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004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33B841-DC03-3E92-8062-C022EB9BF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1504" y="260648"/>
            <a:ext cx="10369152" cy="504056"/>
          </a:xfrm>
        </p:spPr>
        <p:txBody>
          <a:bodyPr/>
          <a:lstStyle/>
          <a:p>
            <a:r>
              <a:rPr lang="en-US" b="0" i="0" dirty="0">
                <a:effectLst/>
                <a:latin typeface="Calibri" panose="020F0502020204030204" pitchFamily="34" charset="0"/>
              </a:rPr>
              <a:t>Ear-EEG compares well to MEG in recording auditory ERPs?</a:t>
            </a: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A183735-4D16-B88B-CB87-A53AA13A88EA}"/>
              </a:ext>
            </a:extLst>
          </p:cNvPr>
          <p:cNvSpPr txBox="1"/>
          <p:nvPr/>
        </p:nvSpPr>
        <p:spPr>
          <a:xfrm>
            <a:off x="1649594" y="980728"/>
            <a:ext cx="9630982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Contraindications - Who can not participate?</a:t>
            </a:r>
          </a:p>
          <a:p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0" i="0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To avoid magnetic interactions – especially with metals – because they reduce the measurement accuracy, </a:t>
            </a:r>
            <a:r>
              <a:rPr lang="en-US" b="1" i="0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no metals </a:t>
            </a:r>
            <a:r>
              <a:rPr lang="en-US" b="0" i="0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should be worn on your body during the measurements. </a:t>
            </a:r>
          </a:p>
          <a:p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 </a:t>
            </a:r>
            <a:r>
              <a:rPr lang="en-US" b="0" i="0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pacemakers, neuro-stimulators, insulin pumps or hearing devices.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tx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 m</a:t>
            </a:r>
            <a:r>
              <a:rPr lang="en-US" b="0" i="0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etallic implants, they also have the possibility to be ferro magnetic (</a:t>
            </a:r>
            <a:r>
              <a:rPr lang="en-US" b="1" i="0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Retainer</a:t>
            </a:r>
            <a:r>
              <a:rPr lang="en-US" b="0" i="0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!!)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Tattoos (also permanent make-up) can contain color particles with metallic parts in it.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Also cosmetics such as mascaras, rouge or even styling gel can contain metal. Please avoid using those on the day of measurement.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0" i="0" dirty="0">
                <a:solidFill>
                  <a:schemeClr val="tx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We are planning to include an anatomical MRI of your brain in this project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tx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de-DE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7239145"/>
      </p:ext>
    </p:extLst>
  </p:cSld>
  <p:clrMapOvr>
    <a:masterClrMapping/>
  </p:clrMapOvr>
</p:sld>
</file>

<file path=ppt/theme/theme1.xml><?xml version="1.0" encoding="utf-8"?>
<a:theme xmlns:a="http://schemas.openxmlformats.org/drawingml/2006/main" name="UOL">
  <a:themeElements>
    <a:clrScheme name="Benutzerdefiniert 6">
      <a:dk1>
        <a:sysClr val="windowText" lastClr="000000"/>
      </a:dk1>
      <a:lt1>
        <a:sysClr val="window" lastClr="FFFFFF"/>
      </a:lt1>
      <a:dk2>
        <a:srgbClr val="003F6B"/>
      </a:dk2>
      <a:lt2>
        <a:srgbClr val="A5A5A5"/>
      </a:lt2>
      <a:accent1>
        <a:srgbClr val="004F9F"/>
      </a:accent1>
      <a:accent2>
        <a:srgbClr val="00ABDA"/>
      </a:accent2>
      <a:accent3>
        <a:srgbClr val="5BC5F2"/>
      </a:accent3>
      <a:accent4>
        <a:srgbClr val="A1DAF8"/>
      </a:accent4>
      <a:accent5>
        <a:srgbClr val="00786B"/>
      </a:accent5>
      <a:accent6>
        <a:srgbClr val="D53D0E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lnSpc>
            <a:spcPct val="110000"/>
          </a:lnSpc>
          <a:defRPr spc="3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lnSpc>
            <a:spcPct val="110000"/>
          </a:lnSpc>
          <a:defRPr spc="30" dirty="0" err="1" smtClean="0"/>
        </a:defPPr>
      </a:lstStyle>
    </a:txDef>
  </a:objectDefaults>
  <a:extraClrSchemeLst/>
  <a:custClrLst>
    <a:custClr name="Grün 1">
      <a:srgbClr val="00786B"/>
    </a:custClr>
    <a:custClr name="Grün 2">
      <a:srgbClr val="00A97A"/>
    </a:custClr>
    <a:custClr name="Grün 3">
      <a:srgbClr val="95C11F"/>
    </a:custClr>
    <a:custClr name="Grün 4">
      <a:srgbClr val="C8D300"/>
    </a:custClr>
    <a:custClr name="Orange 1">
      <a:srgbClr val="D53D0E"/>
    </a:custClr>
    <a:custClr name="Orange 2">
      <a:srgbClr val="EE7203"/>
    </a:custClr>
    <a:custClr name="Orange 3">
      <a:srgbClr val="F39200"/>
    </a:custClr>
    <a:custClr name="Orange 4">
      <a:srgbClr val="FDC300"/>
    </a:custClr>
  </a:custClrLst>
  <a:extLst>
    <a:ext uri="{05A4C25C-085E-4340-85A3-A5531E510DB2}">
      <thm15:themeFamily xmlns:thm15="http://schemas.microsoft.com/office/thememl/2012/main" name="UOL_PowerPoint_16x9.potx" id="{F374DE9F-0D6B-4D2F-A18F-ABD4DBD5F391}" vid="{4E2C0FA1-9A88-4104-B52A-031F2A7C2746}"/>
    </a:ext>
  </a:extLst>
</a:theme>
</file>

<file path=ppt/theme/theme2.xml><?xml version="1.0" encoding="utf-8"?>
<a:theme xmlns:a="http://schemas.openxmlformats.org/drawingml/2006/main" name="Office">
  <a:themeElements>
    <a:clrScheme name="Benutzerdefiniert 6">
      <a:dk1>
        <a:sysClr val="windowText" lastClr="000000"/>
      </a:dk1>
      <a:lt1>
        <a:sysClr val="window" lastClr="FFFFFF"/>
      </a:lt1>
      <a:dk2>
        <a:srgbClr val="003F6B"/>
      </a:dk2>
      <a:lt2>
        <a:srgbClr val="A5A5A5"/>
      </a:lt2>
      <a:accent1>
        <a:srgbClr val="004F9F"/>
      </a:accent1>
      <a:accent2>
        <a:srgbClr val="00ABDA"/>
      </a:accent2>
      <a:accent3>
        <a:srgbClr val="5BC5F2"/>
      </a:accent3>
      <a:accent4>
        <a:srgbClr val="A1DAF8"/>
      </a:accent4>
      <a:accent5>
        <a:srgbClr val="00786B"/>
      </a:accent5>
      <a:accent6>
        <a:srgbClr val="D53D0E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Benutzerdefiniert 6">
      <a:dk1>
        <a:sysClr val="windowText" lastClr="000000"/>
      </a:dk1>
      <a:lt1>
        <a:sysClr val="window" lastClr="FFFFFF"/>
      </a:lt1>
      <a:dk2>
        <a:srgbClr val="003F6B"/>
      </a:dk2>
      <a:lt2>
        <a:srgbClr val="A5A5A5"/>
      </a:lt2>
      <a:accent1>
        <a:srgbClr val="004F9F"/>
      </a:accent1>
      <a:accent2>
        <a:srgbClr val="00ABDA"/>
      </a:accent2>
      <a:accent3>
        <a:srgbClr val="5BC5F2"/>
      </a:accent3>
      <a:accent4>
        <a:srgbClr val="A1DAF8"/>
      </a:accent4>
      <a:accent5>
        <a:srgbClr val="00786B"/>
      </a:accent5>
      <a:accent6>
        <a:srgbClr val="D53D0E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PowerPoint-Vorlage__16-zu-9-Format_</Template>
  <TotalTime>0</TotalTime>
  <Words>156</Words>
  <Application>Microsoft Office PowerPoint</Application>
  <PresentationFormat>Breitbild</PresentationFormat>
  <Paragraphs>20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6" baseType="lpstr">
      <vt:lpstr>Arial</vt:lpstr>
      <vt:lpstr>Calibri</vt:lpstr>
      <vt:lpstr>UOL</vt:lpstr>
      <vt:lpstr>Ear-EEG compares well to MEG in recording auditory ERPs?</vt:lpstr>
      <vt:lpstr>Ear-EEG compares well to MEG in recording auditory ERPs?</vt:lpstr>
      <vt:lpstr>Ear-EEG compares well to MEG in recording auditory ERPs?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Objective neurophysiological correlates of speech behavior in mobile applications</dc:title>
  <dc:creator>Till Habersetzer</dc:creator>
  <cp:lastModifiedBy>Till Habersetzer</cp:lastModifiedBy>
  <cp:revision>44</cp:revision>
  <dcterms:created xsi:type="dcterms:W3CDTF">2023-02-05T20:39:39Z</dcterms:created>
  <dcterms:modified xsi:type="dcterms:W3CDTF">2023-10-11T10:12:36Z</dcterms:modified>
</cp:coreProperties>
</file>

<file path=docProps/thumbnail.jpeg>
</file>